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2" r:id="rId1"/>
  </p:sldMasterIdLst>
  <p:notesMasterIdLst>
    <p:notesMasterId r:id="rId17"/>
  </p:notesMasterIdLst>
  <p:sldIdLst>
    <p:sldId id="257" r:id="rId2"/>
    <p:sldId id="266" r:id="rId3"/>
    <p:sldId id="267" r:id="rId4"/>
    <p:sldId id="259" r:id="rId5"/>
    <p:sldId id="268" r:id="rId6"/>
    <p:sldId id="275" r:id="rId7"/>
    <p:sldId id="258" r:id="rId8"/>
    <p:sldId id="270" r:id="rId9"/>
    <p:sldId id="274" r:id="rId10"/>
    <p:sldId id="276" r:id="rId11"/>
    <p:sldId id="271" r:id="rId12"/>
    <p:sldId id="272" r:id="rId13"/>
    <p:sldId id="277" r:id="rId14"/>
    <p:sldId id="262" r:id="rId15"/>
    <p:sldId id="265" r:id="rId16"/>
  </p:sldIdLst>
  <p:sldSz cx="18288000" cy="10287000"/>
  <p:notesSz cx="6858000" cy="9144000"/>
  <p:embeddedFontLst>
    <p:embeddedFont>
      <p:font typeface="Anton" pitchFamily="2" charset="0"/>
      <p:regular r:id="rId18"/>
    </p:embeddedFont>
    <p:embeddedFont>
      <p:font typeface="Quattrocento" panose="02020502030000000404" pitchFamily="18" charset="0"/>
      <p:regular r:id="rId19"/>
      <p:bold r:id="rId20"/>
    </p:embeddedFont>
    <p:embeddedFont>
      <p:font typeface="Trebuchet MS" panose="020B0603020202020204" pitchFamily="34" charset="0"/>
      <p:regular r:id="rId21"/>
      <p:bold r:id="rId22"/>
      <p:italic r:id="rId23"/>
      <p:boldItalic r:id="rId24"/>
    </p:embeddedFont>
    <p:embeddedFont>
      <p:font typeface="Wingdings 3" panose="05040102010807070707" pitchFamily="18" charset="2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1B366-57F8-4992-BFBD-CD43C2E8E910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4D16C-CDC1-458E-BFD3-5543C4513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57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4D16C-CDC1-458E-BFD3-5543C45136F6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356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601" y="3606801"/>
            <a:ext cx="11650404" cy="2469453"/>
          </a:xfrm>
        </p:spPr>
        <p:txBody>
          <a:bodyPr anchor="b">
            <a:noAutofit/>
          </a:bodyPr>
          <a:lstStyle>
            <a:lvl1pPr algn="r">
              <a:defRPr sz="8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601" y="6076250"/>
            <a:ext cx="11650404" cy="164534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06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914400"/>
            <a:ext cx="12895002" cy="51054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69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49209" y="5448300"/>
            <a:ext cx="10836786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7989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2897982"/>
            <a:ext cx="12895002" cy="3893190"/>
          </a:xfrm>
        </p:spPr>
        <p:txBody>
          <a:bodyPr anchor="b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48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2295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914400"/>
            <a:ext cx="12882305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6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4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51510" y="914399"/>
            <a:ext cx="1957115" cy="787717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3" y="914400"/>
            <a:ext cx="10590225" cy="7877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70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8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4051301"/>
            <a:ext cx="12895002" cy="2739872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64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2" y="3240884"/>
            <a:ext cx="6276053" cy="58211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955" y="3240884"/>
            <a:ext cx="6276051" cy="582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72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618" y="3241475"/>
            <a:ext cx="627843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618" y="4105868"/>
            <a:ext cx="6278435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2575" y="3241475"/>
            <a:ext cx="627842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2577" y="4105868"/>
            <a:ext cx="6278426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1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28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51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2247906"/>
            <a:ext cx="5781792" cy="191769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92" y="772387"/>
            <a:ext cx="6770312" cy="828965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1" y="4165604"/>
            <a:ext cx="5781792" cy="3876674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595" indent="0">
              <a:buNone/>
              <a:defRPr sz="2100"/>
            </a:lvl2pPr>
            <a:lvl3pPr marL="1371189" indent="0">
              <a:buNone/>
              <a:defRPr sz="1800"/>
            </a:lvl3pPr>
            <a:lvl4pPr marL="2056784" indent="0">
              <a:buNone/>
              <a:defRPr sz="1500"/>
            </a:lvl4pPr>
            <a:lvl5pPr marL="2742377" indent="0">
              <a:buNone/>
              <a:defRPr sz="1500"/>
            </a:lvl5pPr>
            <a:lvl6pPr marL="3427971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0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2" y="7200900"/>
            <a:ext cx="1289500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6001" y="914400"/>
            <a:ext cx="12895002" cy="576857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8051007"/>
            <a:ext cx="12895001" cy="10110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7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3240884"/>
            <a:ext cx="12895002" cy="582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07700" y="9062044"/>
            <a:ext cx="13679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1" y="9062044"/>
            <a:ext cx="94464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5995" y="9062044"/>
            <a:ext cx="10250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4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sv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3940086" y="6818715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629204" y="-2778802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2077A029-9514-AFB0-CAA1-1218C90A4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657628"/>
            <a:ext cx="4648200" cy="27411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91999E-7A70-5666-A58A-042C7E86EF10}"/>
              </a:ext>
            </a:extLst>
          </p:cNvPr>
          <p:cNvSpPr txBox="1"/>
          <p:nvPr/>
        </p:nvSpPr>
        <p:spPr>
          <a:xfrm>
            <a:off x="1752600" y="4077604"/>
            <a:ext cx="14097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Department of Computer Science &amp;Engineering Artificial </a:t>
            </a:r>
          </a:p>
          <a:p>
            <a:pPr algn="ctr"/>
            <a:r>
              <a:rPr lang="en-US" sz="32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Intelligence &amp; Machine Learning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A.P. Shah Institute of Technology </a:t>
            </a:r>
          </a:p>
          <a:p>
            <a:pPr algn="ctr"/>
            <a:r>
              <a:rPr lang="en-US" sz="3200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G. B. Road, </a:t>
            </a:r>
            <a:r>
              <a:rPr lang="en-US" sz="3200" dirty="0" err="1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Kasarvadavli</a:t>
            </a:r>
            <a:r>
              <a:rPr lang="en-US" sz="3200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, Thane(W), Mumbai-400615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UNIVERSITY OF MUMBAI</a:t>
            </a:r>
          </a:p>
          <a:p>
            <a:pPr algn="ctr"/>
            <a:r>
              <a:rPr lang="en-US" sz="3200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Academic Year 2024-2025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35658E-9ED5-3652-6846-A8553F269698}"/>
              </a:ext>
            </a:extLst>
          </p:cNvPr>
          <p:cNvSpPr txBox="1"/>
          <p:nvPr/>
        </p:nvSpPr>
        <p:spPr>
          <a:xfrm>
            <a:off x="1219200" y="2933700"/>
            <a:ext cx="830579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-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 JS and CSS</a:t>
            </a: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-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JS  and Python</a:t>
            </a: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Firebase</a:t>
            </a: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9EF04E-E02A-E70E-6975-F8992151D280}"/>
              </a:ext>
            </a:extLst>
          </p:cNvPr>
          <p:cNvSpPr txBox="1"/>
          <p:nvPr/>
        </p:nvSpPr>
        <p:spPr>
          <a:xfrm>
            <a:off x="1828800" y="1028700"/>
            <a:ext cx="12801600" cy="609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499"/>
              </a:lnSpc>
              <a:buSzPct val="100000"/>
            </a:pPr>
            <a:r>
              <a:rPr lang="en-US" sz="60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Technology Stack of proposed system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1435C7A0-67B8-C49E-7F73-7C0AE8FA1E5D}"/>
              </a:ext>
            </a:extLst>
          </p:cNvPr>
          <p:cNvSpPr/>
          <p:nvPr/>
        </p:nvSpPr>
        <p:spPr>
          <a:xfrm>
            <a:off x="899237" y="860960"/>
            <a:ext cx="639926" cy="768471"/>
          </a:xfrm>
          <a:custGeom>
            <a:avLst/>
            <a:gdLst/>
            <a:ahLst/>
            <a:cxnLst/>
            <a:rect l="l" t="t" r="r" b="b"/>
            <a:pathLst>
              <a:path w="639926" h="768471">
                <a:moveTo>
                  <a:pt x="0" y="0"/>
                </a:moveTo>
                <a:lnTo>
                  <a:pt x="639926" y="0"/>
                </a:lnTo>
                <a:lnTo>
                  <a:pt x="639926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4" descr="Collection of React Logo PNG. | PlusPNG">
            <a:extLst>
              <a:ext uri="{FF2B5EF4-FFF2-40B4-BE49-F238E27FC236}">
                <a16:creationId xmlns:a16="http://schemas.microsoft.com/office/drawing/2014/main" id="{1963BDC1-7AE2-6EB3-A39B-613BCB983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9" y="7654088"/>
            <a:ext cx="2263878" cy="21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ollection of HQ Python Logo PNG. | PlusPNG">
            <a:extLst>
              <a:ext uri="{FF2B5EF4-FFF2-40B4-BE49-F238E27FC236}">
                <a16:creationId xmlns:a16="http://schemas.microsoft.com/office/drawing/2014/main" id="{06EB8547-1319-7F9A-1115-61F9DF25B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1992147"/>
            <a:ext cx="3394853" cy="248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ollection of Firebase Logo PNG. | PlusPNG">
            <a:extLst>
              <a:ext uri="{FF2B5EF4-FFF2-40B4-BE49-F238E27FC236}">
                <a16:creationId xmlns:a16="http://schemas.microsoft.com/office/drawing/2014/main" id="{2D3D5C63-C72A-F307-AD63-220CDE5A1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938" y="4709726"/>
            <a:ext cx="2691301" cy="254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68DF81-F683-66F4-A984-F531309360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199" y="4831432"/>
            <a:ext cx="3394853" cy="25481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CD3A63-6C42-6111-03BE-8EF2C63EC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691" y="7156761"/>
            <a:ext cx="2387106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31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CBA13-FF45-BCFE-200C-711255830296}"/>
              </a:ext>
            </a:extLst>
          </p:cNvPr>
          <p:cNvSpPr txBox="1"/>
          <p:nvPr/>
        </p:nvSpPr>
        <p:spPr>
          <a:xfrm>
            <a:off x="914400" y="3429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sz="6000" dirty="0">
              <a:latin typeface="Anton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CC7E8-8F09-FDB6-068F-A8AB16871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38300"/>
            <a:ext cx="8926171" cy="7497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6DAC37-4AD0-9AF0-FA26-CEC704369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295" y="918573"/>
            <a:ext cx="6839905" cy="844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10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02823E-428A-6B80-0433-1BFB6C8D97DC}"/>
              </a:ext>
            </a:extLst>
          </p:cNvPr>
          <p:cNvSpPr txBox="1"/>
          <p:nvPr/>
        </p:nvSpPr>
        <p:spPr>
          <a:xfrm>
            <a:off x="990600" y="495300"/>
            <a:ext cx="9151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sz="6000" dirty="0">
              <a:latin typeface="Anton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641EC-BEEF-5582-E2E1-8AFF72CDD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804521"/>
            <a:ext cx="13365440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21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9379C-C910-8E67-8ACD-8035735DC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745AE4-585E-E4B1-E43A-357D2EFED1D0}"/>
              </a:ext>
            </a:extLst>
          </p:cNvPr>
          <p:cNvSpPr txBox="1"/>
          <p:nvPr/>
        </p:nvSpPr>
        <p:spPr>
          <a:xfrm>
            <a:off x="990600" y="495300"/>
            <a:ext cx="9151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sz="6000" dirty="0">
              <a:latin typeface="Anton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01161-6871-F1F7-C53F-00B9BA553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06" y="1790700"/>
            <a:ext cx="15936560" cy="732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54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2279374" y="-1672132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71448" y="1069127"/>
            <a:ext cx="10974678" cy="2590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56"/>
              </a:lnSpc>
            </a:pPr>
            <a:r>
              <a:rPr lang="en-US" sz="6000" dirty="0">
                <a:latin typeface="Anton"/>
                <a:ea typeface="Anton"/>
                <a:cs typeface="Anton"/>
                <a:sym typeface="Anton"/>
              </a:rPr>
              <a:t>  </a:t>
            </a:r>
            <a:r>
              <a:rPr lang="en-US" sz="6000" b="1" dirty="0"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Conclusion</a:t>
            </a:r>
          </a:p>
          <a:p>
            <a:pPr algn="l">
              <a:lnSpc>
                <a:spcPts val="10056"/>
              </a:lnSpc>
            </a:pPr>
            <a:endParaRPr lang="en-US" sz="3200" dirty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6BB2AEDD-E109-AEAC-B0B9-05B5B5AB3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021" y="2799646"/>
            <a:ext cx="14249400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Offers tailored nutrition recommendations based on user preferences, health goals, and conditions.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Approach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Combines content-based and User based filtering methods for improved accuracy and diversity.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Faces limitations like data quality, scalability, real-time adjustments, and complexity in maintaining personalized advice.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73F3136F-35F7-80A6-9179-78C0B046579A}"/>
              </a:ext>
            </a:extLst>
          </p:cNvPr>
          <p:cNvSpPr/>
          <p:nvPr/>
        </p:nvSpPr>
        <p:spPr>
          <a:xfrm>
            <a:off x="568522" y="1333500"/>
            <a:ext cx="639926" cy="768471"/>
          </a:xfrm>
          <a:custGeom>
            <a:avLst/>
            <a:gdLst/>
            <a:ahLst/>
            <a:cxnLst/>
            <a:rect l="l" t="t" r="r" b="b"/>
            <a:pathLst>
              <a:path w="639926" h="768471">
                <a:moveTo>
                  <a:pt x="0" y="0"/>
                </a:moveTo>
                <a:lnTo>
                  <a:pt x="639926" y="0"/>
                </a:lnTo>
                <a:lnTo>
                  <a:pt x="639926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1771961" y="-3514501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-1622469" y="-1554687"/>
            <a:ext cx="10792212" cy="1316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6"/>
              </a:lnSpc>
            </a:pPr>
            <a:r>
              <a:rPr lang="en-US" sz="9487" dirty="0">
                <a:latin typeface="Anton"/>
                <a:ea typeface="Anton"/>
                <a:cs typeface="Anton"/>
                <a:sym typeface="Anton"/>
              </a:rPr>
              <a:t>REFERENCES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5017E1-6B14-44EA-7EB5-F40F12D9C5A7}"/>
              </a:ext>
            </a:extLst>
          </p:cNvPr>
          <p:cNvSpPr txBox="1"/>
          <p:nvPr/>
        </p:nvSpPr>
        <p:spPr>
          <a:xfrm>
            <a:off x="1042794" y="952500"/>
            <a:ext cx="15568806" cy="9305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Anton" pitchFamily="2" charset="0"/>
                <a:cs typeface="Times New Roman" panose="02020603050405020304" pitchFamily="18" charset="0"/>
              </a:rPr>
              <a:t> </a:t>
            </a:r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N" sz="32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"Hybrid-Based Food Recommender System Utilizing KNN and SVD" Zhi-</a:t>
            </a:r>
            <a:r>
              <a:rPr lang="en-IN" sz="320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Toung</a:t>
            </a:r>
            <a:r>
              <a:rPr lang="en-IN" sz="32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Yap, Su-Cheng Haw This study discusses the combination of various algorithms, including collaborative filtering, content-based filtering, and hybrid approaches, in the context of a food recommender system.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was published in the journal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Cogent Engineering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December 3, 2024.</a:t>
            </a:r>
          </a:p>
          <a:p>
            <a:pPr algn="just">
              <a:spcAft>
                <a:spcPts val="800"/>
              </a:spcAft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Hybrid Recommender Systems: A Systematic Literature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ReviewErion</a:t>
            </a: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C¸ ano1, Maurizio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Morisio</a:t>
            </a: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journal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Data Analysis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Volume 21, Issue 6, in 2017, spanning pages 1487 to 1524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"A Hybrid Recommender System Based on User-Recommender Interaction" was authored by Heng-Ru Zhang, Fan Min, Xu He, and Yuan-Yuan Xu. It was published in the journal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Problems in Engineering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2015. The article spans pages 1 to 11.</a:t>
            </a:r>
          </a:p>
          <a:p>
            <a:pPr algn="just">
              <a:spcAft>
                <a:spcPts val="800"/>
              </a:spcAft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[4]Wang et al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(2022).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Recommendation System for E-commerce Using Deep Learning and Collaborative Filtering.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Journal of Artificial Intelligence Research</a:t>
            </a:r>
          </a:p>
          <a:p>
            <a:pPr algn="just">
              <a:spcAft>
                <a:spcPts val="800"/>
              </a:spcAft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5A728CF-FFF0-7BAE-8909-B927F797C2E6}"/>
              </a:ext>
            </a:extLst>
          </p:cNvPr>
          <p:cNvSpPr/>
          <p:nvPr/>
        </p:nvSpPr>
        <p:spPr>
          <a:xfrm>
            <a:off x="430350" y="1140958"/>
            <a:ext cx="639926" cy="768471"/>
          </a:xfrm>
          <a:custGeom>
            <a:avLst/>
            <a:gdLst/>
            <a:ahLst/>
            <a:cxnLst/>
            <a:rect l="l" t="t" r="r" b="b"/>
            <a:pathLst>
              <a:path w="639926" h="768471">
                <a:moveTo>
                  <a:pt x="0" y="0"/>
                </a:moveTo>
                <a:lnTo>
                  <a:pt x="639926" y="0"/>
                </a:lnTo>
                <a:lnTo>
                  <a:pt x="639926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D05F605C-B0AF-D192-BB37-8ED7F246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95300"/>
            <a:ext cx="11963400" cy="1986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08C355-5380-0D3F-1FEB-744FDC54DAB5}"/>
              </a:ext>
            </a:extLst>
          </p:cNvPr>
          <p:cNvSpPr txBox="1"/>
          <p:nvPr/>
        </p:nvSpPr>
        <p:spPr>
          <a:xfrm>
            <a:off x="1524000" y="3127071"/>
            <a:ext cx="14859000" cy="736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NUTRINO AI: A HYBRID RECOMMENDATION SYSTEM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BY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AAFREEN KHAN (22106048) 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  PRACHITI PARAB (22106028)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SNEHA GUPTA (22106046)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TULSI DUBEY (22106055)</a:t>
            </a:r>
          </a:p>
          <a:p>
            <a:pPr algn="ctr">
              <a:lnSpc>
                <a:spcPct val="150000"/>
              </a:lnSpc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PRPOJECT GUIDE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Prof. TARUNA SHARMA</a:t>
            </a:r>
          </a:p>
          <a:p>
            <a:pPr marL="0" indent="0" algn="ctr">
              <a:lnSpc>
                <a:spcPts val="2734"/>
              </a:lnSpc>
              <a:buNone/>
            </a:pPr>
            <a:endParaRPr lang="en-US" b="1" dirty="0">
              <a:latin typeface="Times New Roman" panose="02020603050405020304" pitchFamily="18" charset="0"/>
              <a:ea typeface="Quattrocento" pitchFamily="34" charset="-122"/>
              <a:cs typeface="Times New Roman" panose="02020603050405020304" pitchFamily="18" charset="0"/>
            </a:endParaRPr>
          </a:p>
          <a:p>
            <a:pPr marL="0" indent="0" algn="ctr">
              <a:lnSpc>
                <a:spcPts val="2734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082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E30853-F199-D70C-7144-EAD60DF2EC1D}"/>
              </a:ext>
            </a:extLst>
          </p:cNvPr>
          <p:cNvSpPr txBox="1"/>
          <p:nvPr/>
        </p:nvSpPr>
        <p:spPr>
          <a:xfrm>
            <a:off x="2921176" y="983486"/>
            <a:ext cx="1186162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Outline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 3">
            <a:extLst>
              <a:ext uri="{FF2B5EF4-FFF2-40B4-BE49-F238E27FC236}">
                <a16:creationId xmlns:a16="http://schemas.microsoft.com/office/drawing/2014/main" id="{32DF3F3E-AE33-DC26-37EF-557E0DD03281}"/>
              </a:ext>
            </a:extLst>
          </p:cNvPr>
          <p:cNvSpPr/>
          <p:nvPr/>
        </p:nvSpPr>
        <p:spPr>
          <a:xfrm>
            <a:off x="2348389" y="1176695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4">
            <a:extLst>
              <a:ext uri="{FF2B5EF4-FFF2-40B4-BE49-F238E27FC236}">
                <a16:creationId xmlns:a16="http://schemas.microsoft.com/office/drawing/2014/main" id="{A5A08863-068F-A1AA-4B90-3D8ED2F68C97}"/>
              </a:ext>
            </a:extLst>
          </p:cNvPr>
          <p:cNvSpPr/>
          <p:nvPr/>
        </p:nvSpPr>
        <p:spPr>
          <a:xfrm>
            <a:off x="2792730" y="2343150"/>
            <a:ext cx="9489162" cy="2555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32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Introduction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 5">
            <a:extLst>
              <a:ext uri="{FF2B5EF4-FFF2-40B4-BE49-F238E27FC236}">
                <a16:creationId xmlns:a16="http://schemas.microsoft.com/office/drawing/2014/main" id="{D9D116C2-EAAF-7E7B-DFB3-D097E0E73D1B}"/>
              </a:ext>
            </a:extLst>
          </p:cNvPr>
          <p:cNvSpPr/>
          <p:nvPr/>
        </p:nvSpPr>
        <p:spPr>
          <a:xfrm>
            <a:off x="2792730" y="2876312"/>
            <a:ext cx="948916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32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Literature survey of existing system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6">
            <a:extLst>
              <a:ext uri="{FF2B5EF4-FFF2-40B4-BE49-F238E27FC236}">
                <a16:creationId xmlns:a16="http://schemas.microsoft.com/office/drawing/2014/main" id="{76794377-D6D8-D05A-6D53-B8656386569C}"/>
              </a:ext>
            </a:extLst>
          </p:cNvPr>
          <p:cNvSpPr/>
          <p:nvPr/>
        </p:nvSpPr>
        <p:spPr>
          <a:xfrm>
            <a:off x="2792730" y="3409474"/>
            <a:ext cx="9489162" cy="3426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32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Limitation of existing system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 7">
            <a:extLst>
              <a:ext uri="{FF2B5EF4-FFF2-40B4-BE49-F238E27FC236}">
                <a16:creationId xmlns:a16="http://schemas.microsoft.com/office/drawing/2014/main" id="{2BF63E89-95AC-D046-A74E-A83029921CC7}"/>
              </a:ext>
            </a:extLst>
          </p:cNvPr>
          <p:cNvSpPr/>
          <p:nvPr/>
        </p:nvSpPr>
        <p:spPr>
          <a:xfrm>
            <a:off x="2792730" y="3942636"/>
            <a:ext cx="948916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32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Problem Statement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 8">
            <a:extLst>
              <a:ext uri="{FF2B5EF4-FFF2-40B4-BE49-F238E27FC236}">
                <a16:creationId xmlns:a16="http://schemas.microsoft.com/office/drawing/2014/main" id="{CA0A151A-88E9-D4EC-39A9-4B91AAEEB575}"/>
              </a:ext>
            </a:extLst>
          </p:cNvPr>
          <p:cNvSpPr/>
          <p:nvPr/>
        </p:nvSpPr>
        <p:spPr>
          <a:xfrm>
            <a:off x="2792730" y="4475798"/>
            <a:ext cx="948916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32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System Design</a:t>
            </a:r>
          </a:p>
          <a:p>
            <a:pPr marL="342900" indent="-342900">
              <a:lnSpc>
                <a:spcPts val="3499"/>
              </a:lnSpc>
              <a:buSzPct val="100000"/>
              <a:buFontTx/>
              <a:buChar char="•"/>
            </a:pPr>
            <a:r>
              <a:rPr lang="en-US" sz="32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Framework/Algorithm</a:t>
            </a:r>
            <a:endParaRPr lang="en-US" sz="2400" dirty="0"/>
          </a:p>
          <a:p>
            <a:pPr marL="342900" indent="-342900" algn="l">
              <a:lnSpc>
                <a:spcPts val="3499"/>
              </a:lnSpc>
              <a:buSzPct val="100000"/>
              <a:buChar char="•"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 9">
            <a:extLst>
              <a:ext uri="{FF2B5EF4-FFF2-40B4-BE49-F238E27FC236}">
                <a16:creationId xmlns:a16="http://schemas.microsoft.com/office/drawing/2014/main" id="{4CA32E8B-215A-3D00-0A77-16D701FE6AE0}"/>
              </a:ext>
            </a:extLst>
          </p:cNvPr>
          <p:cNvSpPr/>
          <p:nvPr/>
        </p:nvSpPr>
        <p:spPr>
          <a:xfrm>
            <a:off x="2790272" y="5404986"/>
            <a:ext cx="948916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32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Technology Stack of proposed system</a:t>
            </a:r>
          </a:p>
          <a:p>
            <a:pPr marL="342900" indent="-342900" algn="l">
              <a:lnSpc>
                <a:spcPts val="3499"/>
              </a:lnSpc>
              <a:buSzPct val="100000"/>
              <a:buChar char="•"/>
            </a:pPr>
            <a:endParaRPr lang="en-US" sz="3200" b="1" dirty="0">
              <a:latin typeface="Times New Roman" panose="02020603050405020304" pitchFamily="18" charset="0"/>
              <a:ea typeface="Quattrocento" pitchFamily="34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3499"/>
              </a:lnSpc>
              <a:buSzPct val="100000"/>
              <a:buChar char="•"/>
            </a:pPr>
            <a:endParaRPr lang="en-US" sz="3200" b="1" dirty="0">
              <a:latin typeface="Times New Roman" panose="02020603050405020304" pitchFamily="18" charset="0"/>
              <a:ea typeface="Quattrocento" pitchFamily="34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Details of Database/Input to the System</a:t>
            </a:r>
          </a:p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Implementation</a:t>
            </a:r>
            <a:endParaRPr lang="en-US" sz="3200" b="1" dirty="0">
              <a:solidFill>
                <a:schemeClr val="bg1"/>
              </a:solidFill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3499"/>
              </a:lnSpc>
              <a:buSzPct val="100000"/>
              <a:buChar char="•"/>
            </a:pPr>
            <a:endParaRPr lang="en-US" sz="3200" b="1" dirty="0">
              <a:latin typeface="Times New Roman" panose="02020603050405020304" pitchFamily="18" charset="0"/>
              <a:ea typeface="Quattrocento" pitchFamily="34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Details of Database/Input to the System</a:t>
            </a:r>
          </a:p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Implementation</a:t>
            </a:r>
            <a:endParaRPr lang="en-US" sz="3200" b="1" dirty="0">
              <a:solidFill>
                <a:schemeClr val="bg1"/>
              </a:solidFill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3499"/>
              </a:lnSpc>
              <a:buSzPct val="100000"/>
              <a:buChar char="•"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 10">
            <a:extLst>
              <a:ext uri="{FF2B5EF4-FFF2-40B4-BE49-F238E27FC236}">
                <a16:creationId xmlns:a16="http://schemas.microsoft.com/office/drawing/2014/main" id="{DE7DB317-12AA-86EA-FD89-56ACCDC06033}"/>
              </a:ext>
            </a:extLst>
          </p:cNvPr>
          <p:cNvSpPr/>
          <p:nvPr/>
        </p:nvSpPr>
        <p:spPr>
          <a:xfrm>
            <a:off x="2790272" y="5832002"/>
            <a:ext cx="948916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32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Implementation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 11">
            <a:extLst>
              <a:ext uri="{FF2B5EF4-FFF2-40B4-BE49-F238E27FC236}">
                <a16:creationId xmlns:a16="http://schemas.microsoft.com/office/drawing/2014/main" id="{8F1ECDC1-43E2-CD37-C7C6-CE23909A3752}"/>
              </a:ext>
            </a:extLst>
          </p:cNvPr>
          <p:cNvSpPr/>
          <p:nvPr/>
        </p:nvSpPr>
        <p:spPr>
          <a:xfrm>
            <a:off x="2790272" y="6259018"/>
            <a:ext cx="948916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32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Conclusion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 12">
            <a:extLst>
              <a:ext uri="{FF2B5EF4-FFF2-40B4-BE49-F238E27FC236}">
                <a16:creationId xmlns:a16="http://schemas.microsoft.com/office/drawing/2014/main" id="{650FBFF3-3C8D-B4B6-73CF-EF2688D98178}"/>
              </a:ext>
            </a:extLst>
          </p:cNvPr>
          <p:cNvSpPr/>
          <p:nvPr/>
        </p:nvSpPr>
        <p:spPr>
          <a:xfrm>
            <a:off x="2790272" y="6735527"/>
            <a:ext cx="948916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32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References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75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458200" y="-4152900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95038" y="1753645"/>
            <a:ext cx="3453813" cy="7568117"/>
          </a:xfrm>
          <a:custGeom>
            <a:avLst/>
            <a:gdLst/>
            <a:ahLst/>
            <a:cxnLst/>
            <a:rect l="l" t="t" r="r" b="b"/>
            <a:pathLst>
              <a:path w="3453813" h="7568117">
                <a:moveTo>
                  <a:pt x="0" y="0"/>
                </a:moveTo>
                <a:lnTo>
                  <a:pt x="3453813" y="0"/>
                </a:lnTo>
                <a:lnTo>
                  <a:pt x="3453813" y="7568117"/>
                </a:lnTo>
                <a:lnTo>
                  <a:pt x="0" y="756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00200" y="767218"/>
            <a:ext cx="4419601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56"/>
              </a:lnSpc>
            </a:pPr>
            <a:r>
              <a:rPr lang="en-US" sz="6000" b="1" dirty="0"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0200" y="2406581"/>
            <a:ext cx="13030200" cy="566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17"/>
              </a:lnSpc>
              <a:spcBef>
                <a:spcPct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nutrition recommendation system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tailors diet plans based on user preferences, health goals, and dietary restrictions.</a:t>
            </a:r>
            <a:endParaRPr lang="en-US" sz="3200" dirty="0">
              <a:latin typeface="Times New Roman" panose="02020603050405020304" pitchFamily="18" charset="0"/>
              <a:ea typeface="Codec Pro"/>
              <a:cs typeface="Times New Roman" panose="02020603050405020304" pitchFamily="18" charset="0"/>
              <a:sym typeface="Codec Pro"/>
            </a:endParaRPr>
          </a:p>
          <a:p>
            <a:pPr algn="just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a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recommendation approach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combining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Based filtering, content-based filtering, and knowledge-based techniques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accurate suggestions.</a:t>
            </a:r>
            <a:endParaRPr lang="en-US" sz="3200" b="1" dirty="0">
              <a:latin typeface="Times New Roman" panose="02020603050405020304" pitchFamily="18" charset="0"/>
              <a:ea typeface="Codec Pro"/>
              <a:cs typeface="Times New Roman" panose="02020603050405020304" pitchFamily="18" charset="0"/>
              <a:sym typeface="Codec Pro"/>
            </a:endParaRPr>
          </a:p>
          <a:p>
            <a:pPr algn="just">
              <a:lnSpc>
                <a:spcPts val="3617"/>
              </a:lnSpc>
              <a:spcBef>
                <a:spcPct val="0"/>
              </a:spcBef>
            </a:pP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ts val="3617"/>
              </a:lnSpc>
              <a:spcBef>
                <a:spcPct val="0"/>
              </a:spcBef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BMI calculator </a:t>
            </a: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that takes user inputs to determine their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BMI category</a:t>
            </a: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Based on this classification, it recommends customized meal plans and recipes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617"/>
              </a:lnSpc>
              <a:spcBef>
                <a:spcPct val="0"/>
              </a:spcBef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617"/>
              </a:lnSpc>
              <a:spcBef>
                <a:spcPct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Adapts over time by learning from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interactions, food preferences, and health data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latin typeface="Times New Roman" panose="02020603050405020304" pitchFamily="18" charset="0"/>
              <a:ea typeface="Codec Pro"/>
              <a:cs typeface="Times New Roman" panose="02020603050405020304" pitchFamily="18" charset="0"/>
              <a:sym typeface="Codec Pro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A2EE37-CAC3-1D5C-079F-D9F223B7B7F8}"/>
              </a:ext>
            </a:extLst>
          </p:cNvPr>
          <p:cNvSpPr/>
          <p:nvPr/>
        </p:nvSpPr>
        <p:spPr>
          <a:xfrm>
            <a:off x="622709" y="2592703"/>
            <a:ext cx="762000" cy="70709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76C25D3-953C-84B8-B1D6-58405CA41BE7}"/>
              </a:ext>
            </a:extLst>
          </p:cNvPr>
          <p:cNvSpPr/>
          <p:nvPr/>
        </p:nvSpPr>
        <p:spPr>
          <a:xfrm>
            <a:off x="622709" y="4030218"/>
            <a:ext cx="762000" cy="70709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85A3DF7-8E8F-A05E-94EF-EB3AA70E4200}"/>
              </a:ext>
            </a:extLst>
          </p:cNvPr>
          <p:cNvSpPr/>
          <p:nvPr/>
        </p:nvSpPr>
        <p:spPr>
          <a:xfrm>
            <a:off x="622709" y="5839585"/>
            <a:ext cx="762000" cy="70709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3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FBBFEE-67A7-C5D6-4215-A20C6055D148}"/>
              </a:ext>
            </a:extLst>
          </p:cNvPr>
          <p:cNvSpPr/>
          <p:nvPr/>
        </p:nvSpPr>
        <p:spPr>
          <a:xfrm>
            <a:off x="632541" y="7200900"/>
            <a:ext cx="762000" cy="70709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4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9B0EB06-37FA-B2F6-F6AF-F26467D93850}"/>
              </a:ext>
            </a:extLst>
          </p:cNvPr>
          <p:cNvSpPr/>
          <p:nvPr/>
        </p:nvSpPr>
        <p:spPr>
          <a:xfrm>
            <a:off x="622709" y="1030596"/>
            <a:ext cx="639926" cy="768471"/>
          </a:xfrm>
          <a:custGeom>
            <a:avLst/>
            <a:gdLst/>
            <a:ahLst/>
            <a:cxnLst/>
            <a:rect l="l" t="t" r="r" b="b"/>
            <a:pathLst>
              <a:path w="639926" h="768471">
                <a:moveTo>
                  <a:pt x="0" y="0"/>
                </a:moveTo>
                <a:lnTo>
                  <a:pt x="639926" y="0"/>
                </a:lnTo>
                <a:lnTo>
                  <a:pt x="639926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CF41C7-7166-F3AD-06A2-5D29C3DB53D0}"/>
              </a:ext>
            </a:extLst>
          </p:cNvPr>
          <p:cNvSpPr txBox="1"/>
          <p:nvPr/>
        </p:nvSpPr>
        <p:spPr>
          <a:xfrm>
            <a:off x="1447800" y="2199711"/>
            <a:ext cx="139446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recommendation system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Uses multiple AI techniques for better accuracy.(User based Collaborative filtering + Content Based Filtering)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meal planning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Suggests meals based on health metrics.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Nutrient tracking &amp; analysis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Breaks down macros, calories, and micronutrients.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preference learning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Adapts to likes/dislikes and dietary restrictions</a:t>
            </a:r>
            <a:r>
              <a:rPr lang="en-IN" sz="3200" dirty="0"/>
              <a:t>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Benefits: 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meal recommendations based on AI &amp; user data, Better health outcomes through personalized nutrition,  Efficient meal planning with automated suggestions.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41551-3CF4-0A19-F058-49340AFE39C9}"/>
              </a:ext>
            </a:extLst>
          </p:cNvPr>
          <p:cNvSpPr txBox="1"/>
          <p:nvPr/>
        </p:nvSpPr>
        <p:spPr>
          <a:xfrm>
            <a:off x="1295400" y="737982"/>
            <a:ext cx="6487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Introduction</a:t>
            </a:r>
            <a:endParaRPr lang="en-IN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3D1408CA-AD13-419C-BB83-0A8D5C4BFFD8}"/>
              </a:ext>
            </a:extLst>
          </p:cNvPr>
          <p:cNvSpPr/>
          <p:nvPr/>
        </p:nvSpPr>
        <p:spPr>
          <a:xfrm>
            <a:off x="282994" y="838052"/>
            <a:ext cx="639926" cy="768471"/>
          </a:xfrm>
          <a:custGeom>
            <a:avLst/>
            <a:gdLst/>
            <a:ahLst/>
            <a:cxnLst/>
            <a:rect l="l" t="t" r="r" b="b"/>
            <a:pathLst>
              <a:path w="639926" h="768471">
                <a:moveTo>
                  <a:pt x="0" y="0"/>
                </a:moveTo>
                <a:lnTo>
                  <a:pt x="639926" y="0"/>
                </a:lnTo>
                <a:lnTo>
                  <a:pt x="639926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B7F55751-D132-65E1-2441-ECBD82CCF374}"/>
              </a:ext>
            </a:extLst>
          </p:cNvPr>
          <p:cNvSpPr/>
          <p:nvPr/>
        </p:nvSpPr>
        <p:spPr>
          <a:xfrm>
            <a:off x="12395038" y="1753645"/>
            <a:ext cx="3453813" cy="7568117"/>
          </a:xfrm>
          <a:custGeom>
            <a:avLst/>
            <a:gdLst/>
            <a:ahLst/>
            <a:cxnLst/>
            <a:rect l="l" t="t" r="r" b="b"/>
            <a:pathLst>
              <a:path w="3453813" h="7568117">
                <a:moveTo>
                  <a:pt x="0" y="0"/>
                </a:moveTo>
                <a:lnTo>
                  <a:pt x="3453813" y="0"/>
                </a:lnTo>
                <a:lnTo>
                  <a:pt x="3453813" y="7568117"/>
                </a:lnTo>
                <a:lnTo>
                  <a:pt x="0" y="756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896979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AC8F67-3D23-064C-EF50-58AEC4693D5E}"/>
              </a:ext>
            </a:extLst>
          </p:cNvPr>
          <p:cNvSpPr txBox="1"/>
          <p:nvPr/>
        </p:nvSpPr>
        <p:spPr>
          <a:xfrm>
            <a:off x="1524000" y="572530"/>
            <a:ext cx="14097000" cy="95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lang="en-US" sz="60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Literature Survey of the existing system</a:t>
            </a:r>
            <a:endParaRPr lang="en-US" sz="6000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BDA33E09-F70E-E8AE-2BEC-9F0829E5DEC7}"/>
              </a:ext>
            </a:extLst>
          </p:cNvPr>
          <p:cNvSpPr/>
          <p:nvPr/>
        </p:nvSpPr>
        <p:spPr>
          <a:xfrm>
            <a:off x="594437" y="663809"/>
            <a:ext cx="639926" cy="768471"/>
          </a:xfrm>
          <a:custGeom>
            <a:avLst/>
            <a:gdLst/>
            <a:ahLst/>
            <a:cxnLst/>
            <a:rect l="l" t="t" r="r" b="b"/>
            <a:pathLst>
              <a:path w="639926" h="768471">
                <a:moveTo>
                  <a:pt x="0" y="0"/>
                </a:moveTo>
                <a:lnTo>
                  <a:pt x="639926" y="0"/>
                </a:lnTo>
                <a:lnTo>
                  <a:pt x="639926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1DE9F16-2D96-1A69-1D1E-0464ECACA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590563"/>
              </p:ext>
            </p:extLst>
          </p:nvPr>
        </p:nvGraphicFramePr>
        <p:xfrm>
          <a:off x="304800" y="1638301"/>
          <a:ext cx="17830801" cy="8381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994">
                  <a:extLst>
                    <a:ext uri="{9D8B030D-6E8A-4147-A177-3AD203B41FA5}">
                      <a16:colId xmlns:a16="http://schemas.microsoft.com/office/drawing/2014/main" val="1356516839"/>
                    </a:ext>
                  </a:extLst>
                </a:gridCol>
                <a:gridCol w="4513019">
                  <a:extLst>
                    <a:ext uri="{9D8B030D-6E8A-4147-A177-3AD203B41FA5}">
                      <a16:colId xmlns:a16="http://schemas.microsoft.com/office/drawing/2014/main" val="3257895789"/>
                    </a:ext>
                  </a:extLst>
                </a:gridCol>
                <a:gridCol w="3898598">
                  <a:extLst>
                    <a:ext uri="{9D8B030D-6E8A-4147-A177-3AD203B41FA5}">
                      <a16:colId xmlns:a16="http://schemas.microsoft.com/office/drawing/2014/main" val="4011398161"/>
                    </a:ext>
                  </a:extLst>
                </a:gridCol>
                <a:gridCol w="4714586">
                  <a:extLst>
                    <a:ext uri="{9D8B030D-6E8A-4147-A177-3AD203B41FA5}">
                      <a16:colId xmlns:a16="http://schemas.microsoft.com/office/drawing/2014/main" val="1633181050"/>
                    </a:ext>
                  </a:extLst>
                </a:gridCol>
                <a:gridCol w="3626604">
                  <a:extLst>
                    <a:ext uri="{9D8B030D-6E8A-4147-A177-3AD203B41FA5}">
                      <a16:colId xmlns:a16="http://schemas.microsoft.com/office/drawing/2014/main" val="626797474"/>
                    </a:ext>
                  </a:extLst>
                </a:gridCol>
              </a:tblGrid>
              <a:tr h="5544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91437" marR="91437" marT="45726" marB="457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and Year</a:t>
                      </a:r>
                    </a:p>
                  </a:txBody>
                  <a:tcPr marL="91437" marR="91437" marT="45726" marB="457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Techniques used</a:t>
                      </a:r>
                    </a:p>
                  </a:txBody>
                  <a:tcPr marL="91437" marR="91437" marT="45726" marB="457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 metrics </a:t>
                      </a:r>
                    </a:p>
                  </a:txBody>
                  <a:tcPr marL="91437" marR="91437" marT="45726" marB="457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Suggestions </a:t>
                      </a:r>
                    </a:p>
                  </a:txBody>
                  <a:tcPr marL="91437" marR="91437" marT="45726" marB="45726"/>
                </a:tc>
                <a:extLst>
                  <a:ext uri="{0D108BD9-81ED-4DB2-BD59-A6C34878D82A}">
                    <a16:rowId xmlns:a16="http://schemas.microsoft.com/office/drawing/2014/main" val="2013704827"/>
                  </a:ext>
                </a:extLst>
              </a:tr>
              <a:tr h="1753205"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[1]</a:t>
                      </a:r>
                    </a:p>
                  </a:txBody>
                  <a:tcPr marL="91437" marR="91437" marT="45726" marB="45726"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"Hybrid-Based Food Recommender System Utilizing KNN and SVD" (Zhi-Toung Yap, Su-Cheng Haw)</a:t>
                      </a:r>
                    </a:p>
                    <a:p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</a:p>
                  </a:txBody>
                  <a:tcPr marL="91437" marR="91437" marT="45726" marB="4572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K-Nearest Neighbors (KNN), Singular Value Decomposition (SVD), Collaborative Filtering, Content-Based Filtering, Hybrid Approach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7" marR="91437" marT="45726" marB="45726"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Accuracy, Precision, Recall, RMSE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7" marR="91437" marT="45726" marB="4572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Further improvement of hybrid models by integrating deep learning techniques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010361"/>
                  </a:ext>
                </a:extLst>
              </a:tr>
              <a:tr h="2424645"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[2]</a:t>
                      </a:r>
                    </a:p>
                  </a:txBody>
                  <a:tcPr marL="91437" marR="91437" marT="45726" marB="4572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"Hybrid Recommender Systems: A Systematic Literature Review" (Erion </a:t>
                      </a:r>
                      <a:r>
                        <a:rPr lang="en-US" sz="2000" dirty="0" err="1"/>
                        <a:t>C¸ano</a:t>
                      </a:r>
                      <a:r>
                        <a:rPr lang="en-US" sz="2000" dirty="0"/>
                        <a:t>, Maurizio </a:t>
                      </a:r>
                      <a:r>
                        <a:rPr lang="en-US" sz="2000" dirty="0" err="1"/>
                        <a:t>Morisio</a:t>
                      </a:r>
                      <a:r>
                        <a:rPr lang="en-US" sz="2000" dirty="0"/>
                        <a:t>)</a:t>
                      </a:r>
                    </a:p>
                    <a:p>
                      <a:endParaRPr lang="en-US" sz="2000" dirty="0"/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2017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7" marR="91437" marT="45726" marB="4572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Analysis of hybrid recommendation techniques combining collaborative and content-based filtering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7" marR="91437" marT="45726" marB="4572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Not explicitly stated, but typically coverage, diversity, accuracy, and novelty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Need for standard benchmarking datasets, evaluation frameworks, and explainability in hybrid recommender systems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3365402"/>
                  </a:ext>
                </a:extLst>
              </a:tr>
              <a:tr h="1982168"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[3]</a:t>
                      </a:r>
                    </a:p>
                  </a:txBody>
                  <a:tcPr marL="91437" marR="91437" marT="45726" marB="45726"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"A Hybrid Recommender System Based on User-Recommender Interaction" (Heng-Ru Zhang, Fan Min, Xu He, Yuan-Yuan Xu)</a:t>
                      </a:r>
                    </a:p>
                    <a:p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</a:p>
                  </a:txBody>
                  <a:tcPr marL="91437" marR="91437" marT="45726" marB="45726"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User-Recommender Interaction Model, Hybrid Filtering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7" marR="91437" marT="45726" marB="4572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MAE (Mean Absolute Error), RMSE (Root Mean Square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Enhance interaction </a:t>
                      </a:r>
                      <a:r>
                        <a:rPr lang="en-IN" sz="2000" dirty="0" err="1"/>
                        <a:t>modeling</a:t>
                      </a:r>
                      <a:r>
                        <a:rPr lang="en-IN" sz="2000" dirty="0"/>
                        <a:t> for better personalized recommendations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516946"/>
                  </a:ext>
                </a:extLst>
              </a:tr>
              <a:tr h="1667540"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[4]</a:t>
                      </a:r>
                    </a:p>
                  </a:txBody>
                  <a:tcPr marL="91437" marR="91437" marT="45726" marB="4572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"Hybrid Recommendation System for E-commerce Using Deep Learning and Collaborative Filtering" (Wang et al.)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7" marR="91437" marT="45726" marB="4572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Deep Neural Networks, Collaborative Filtering, Content-Based Filtering</a:t>
                      </a:r>
                      <a:endParaRPr lang="en-US" sz="20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7" marR="91437" marT="45726" marB="45726"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F1-score, Precision, Recall, RMSE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7" marR="91437" marT="45726" marB="4572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Suggests integrating reinforcement learning for adaptive recommendations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7" marR="91437" marT="45726" marB="45726"/>
                </a:tc>
                <a:extLst>
                  <a:ext uri="{0D108BD9-81ED-4DB2-BD59-A6C34878D82A}">
                    <a16:rowId xmlns:a16="http://schemas.microsoft.com/office/drawing/2014/main" val="3189638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771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316200" y="-1912525"/>
            <a:ext cx="12919638" cy="12919638"/>
          </a:xfrm>
          <a:custGeom>
            <a:avLst/>
            <a:gdLst/>
            <a:ahLst/>
            <a:cxnLst/>
            <a:rect l="l" t="t" r="r" b="b"/>
            <a:pathLst>
              <a:path w="12919638" h="12919638">
                <a:moveTo>
                  <a:pt x="0" y="0"/>
                </a:moveTo>
                <a:lnTo>
                  <a:pt x="12919637" y="0"/>
                </a:lnTo>
                <a:lnTo>
                  <a:pt x="12919637" y="12919638"/>
                </a:lnTo>
                <a:lnTo>
                  <a:pt x="0" y="1291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4400" y="905169"/>
            <a:ext cx="10792212" cy="11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56"/>
              </a:lnSpc>
            </a:pPr>
            <a:r>
              <a:rPr lang="en-US" sz="6000" b="1" dirty="0"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 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8416" y="3162300"/>
            <a:ext cx="1454778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17"/>
              </a:lnSpc>
              <a:spcBef>
                <a:spcPct val="0"/>
              </a:spcBef>
            </a:pPr>
            <a:r>
              <a:rPr lang="en-US" sz="3200" dirty="0">
                <a:latin typeface="Times New Roman" panose="02020603050405020304" pitchFamily="18" charset="0"/>
                <a:ea typeface="Codec Pro"/>
                <a:cs typeface="Times New Roman" panose="02020603050405020304" pitchFamily="18" charset="0"/>
                <a:sym typeface="Codec Pro"/>
              </a:rPr>
              <a:t>Traditional nutrition counseling is limited by high costs and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face difficulties in finding personalized nutrition recommendations. Existing systems often lack the ability to fully integrate diverse data sources.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Nutrino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-AI aims to create a hybrid recommendation system that combines content-based and user based filtering to provide more accurate and personalized dietary advice.</a:t>
            </a:r>
            <a:endParaRPr lang="en-US" sz="3200" dirty="0">
              <a:latin typeface="Times New Roman" panose="02020603050405020304" pitchFamily="18" charset="0"/>
              <a:ea typeface="Codec Pro"/>
              <a:cs typeface="Times New Roman" panose="02020603050405020304" pitchFamily="18" charset="0"/>
              <a:sym typeface="Codec Pr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53788" y="9055411"/>
            <a:ext cx="3047368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4"/>
              </a:lnSpc>
              <a:spcBef>
                <a:spcPct val="0"/>
              </a:spcBef>
            </a:pPr>
            <a:endParaRPr lang="en-US" sz="3200" dirty="0">
              <a:latin typeface="Times New Roman" panose="02020603050405020304" pitchFamily="18" charset="0"/>
              <a:ea typeface="Tomorrow"/>
              <a:cs typeface="Times New Roman" panose="02020603050405020304" pitchFamily="18" charset="0"/>
              <a:sym typeface="Tomorrow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0752A97-29F6-35AF-8E04-118F3B64C638}"/>
              </a:ext>
            </a:extLst>
          </p:cNvPr>
          <p:cNvSpPr/>
          <p:nvPr/>
        </p:nvSpPr>
        <p:spPr>
          <a:xfrm>
            <a:off x="271351" y="1107568"/>
            <a:ext cx="639926" cy="768471"/>
          </a:xfrm>
          <a:custGeom>
            <a:avLst/>
            <a:gdLst/>
            <a:ahLst/>
            <a:cxnLst/>
            <a:rect l="l" t="t" r="r" b="b"/>
            <a:pathLst>
              <a:path w="639926" h="768471">
                <a:moveTo>
                  <a:pt x="0" y="0"/>
                </a:moveTo>
                <a:lnTo>
                  <a:pt x="639926" y="0"/>
                </a:lnTo>
                <a:lnTo>
                  <a:pt x="639926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">
            <a:extLst>
              <a:ext uri="{FF2B5EF4-FFF2-40B4-BE49-F238E27FC236}">
                <a16:creationId xmlns:a16="http://schemas.microsoft.com/office/drawing/2014/main" id="{8D2207B6-F01F-0D9D-040C-7FF7E783E774}"/>
              </a:ext>
            </a:extLst>
          </p:cNvPr>
          <p:cNvSpPr/>
          <p:nvPr/>
        </p:nvSpPr>
        <p:spPr>
          <a:xfrm>
            <a:off x="12573000" y="5717314"/>
            <a:ext cx="4028613" cy="4114800"/>
          </a:xfrm>
          <a:custGeom>
            <a:avLst/>
            <a:gdLst/>
            <a:ahLst/>
            <a:cxnLst/>
            <a:rect l="l" t="t" r="r" b="b"/>
            <a:pathLst>
              <a:path w="4028613" h="4114800">
                <a:moveTo>
                  <a:pt x="0" y="0"/>
                </a:moveTo>
                <a:lnTo>
                  <a:pt x="4028613" y="0"/>
                </a:lnTo>
                <a:lnTo>
                  <a:pt x="40286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EF99D6-43DE-8223-45C5-FF5CF2FEC8CF}"/>
              </a:ext>
            </a:extLst>
          </p:cNvPr>
          <p:cNvSpPr txBox="1"/>
          <p:nvPr/>
        </p:nvSpPr>
        <p:spPr>
          <a:xfrm>
            <a:off x="838200" y="1028700"/>
            <a:ext cx="12573000" cy="505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6561"/>
              </a:lnSpc>
              <a:buNone/>
            </a:pPr>
            <a:r>
              <a:rPr lang="en-US" sz="6000" b="1" dirty="0"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 Limitation of Existing System</a:t>
            </a:r>
          </a:p>
          <a:p>
            <a:pPr marL="0" indent="0">
              <a:lnSpc>
                <a:spcPts val="6561"/>
              </a:lnSpc>
              <a:buNone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6561"/>
              </a:lnSpc>
            </a:pPr>
            <a:r>
              <a:rPr lang="en-US" sz="3200" b="1" dirty="0">
                <a:latin typeface="Times New Roman" panose="02020603050405020304" pitchFamily="18" charset="0"/>
                <a:ea typeface="Brygada 1918" pitchFamily="34" charset="-122"/>
                <a:cs typeface="Times New Roman" panose="02020603050405020304" pitchFamily="18" charset="0"/>
              </a:rPr>
              <a:t>1. Lack of Personalization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6561"/>
              </a:lnSpc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3200" b="1" dirty="0">
                <a:latin typeface="Times New Roman" panose="02020603050405020304" pitchFamily="18" charset="0"/>
                <a:ea typeface="Brygada 1918" pitchFamily="34" charset="-122"/>
                <a:cs typeface="Times New Roman" panose="02020603050405020304" pitchFamily="18" charset="0"/>
              </a:rPr>
              <a:t> Limited Dietary Information </a:t>
            </a:r>
          </a:p>
          <a:p>
            <a:pPr>
              <a:lnSpc>
                <a:spcPts val="6561"/>
              </a:lnSpc>
            </a:pPr>
            <a:r>
              <a:rPr lang="en-US" sz="3200" b="1" dirty="0">
                <a:latin typeface="Times New Roman" panose="02020603050405020304" pitchFamily="18" charset="0"/>
                <a:ea typeface="Brygada 1918" pitchFamily="34" charset="-122"/>
                <a:cs typeface="Times New Roman" panose="02020603050405020304" pitchFamily="18" charset="0"/>
              </a:rPr>
              <a:t>3. Inconsistent User Experience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dirty="0">
              <a:latin typeface="Times New Roman" panose="02020603050405020304" pitchFamily="18" charset="0"/>
              <a:ea typeface="Brygada 1918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6561"/>
              </a:lnSpc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Over Specialization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E6A7DF09-8D93-B790-0A49-76B637B3BD7D}"/>
              </a:ext>
            </a:extLst>
          </p:cNvPr>
          <p:cNvSpPr/>
          <p:nvPr/>
        </p:nvSpPr>
        <p:spPr>
          <a:xfrm>
            <a:off x="198274" y="1041400"/>
            <a:ext cx="639926" cy="768471"/>
          </a:xfrm>
          <a:custGeom>
            <a:avLst/>
            <a:gdLst/>
            <a:ahLst/>
            <a:cxnLst/>
            <a:rect l="l" t="t" r="r" b="b"/>
            <a:pathLst>
              <a:path w="639926" h="768471">
                <a:moveTo>
                  <a:pt x="0" y="0"/>
                </a:moveTo>
                <a:lnTo>
                  <a:pt x="639926" y="0"/>
                </a:lnTo>
                <a:lnTo>
                  <a:pt x="639926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63000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D5721DD-A95C-4F77-3D3B-1C0313D4E0B4}"/>
              </a:ext>
            </a:extLst>
          </p:cNvPr>
          <p:cNvSpPr txBox="1"/>
          <p:nvPr/>
        </p:nvSpPr>
        <p:spPr>
          <a:xfrm>
            <a:off x="152400" y="0"/>
            <a:ext cx="5807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System Design</a:t>
            </a:r>
            <a:endParaRPr lang="en-IN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42900"/>
            <a:ext cx="8893612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3938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1072</TotalTime>
  <Words>872</Words>
  <Application>Microsoft Office PowerPoint</Application>
  <PresentationFormat>Custom</PresentationFormat>
  <Paragraphs>128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Wingdings</vt:lpstr>
      <vt:lpstr>Quattrocento</vt:lpstr>
      <vt:lpstr>Times New Roman</vt:lpstr>
      <vt:lpstr>Arial</vt:lpstr>
      <vt:lpstr>Wingdings 3</vt:lpstr>
      <vt:lpstr>Calibri</vt:lpstr>
      <vt:lpstr>Trebuchet MS</vt:lpstr>
      <vt:lpstr>Anton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Blue Futuristic Modern Artificial Intelligence Project Presentation</dc:title>
  <dc:creator>Sneha Gupta</dc:creator>
  <cp:lastModifiedBy>sanika jawane</cp:lastModifiedBy>
  <cp:revision>23</cp:revision>
  <dcterms:created xsi:type="dcterms:W3CDTF">2006-08-16T00:00:00Z</dcterms:created>
  <dcterms:modified xsi:type="dcterms:W3CDTF">2025-03-19T04:25:50Z</dcterms:modified>
  <dc:identifier>DAGPQRk1HAI</dc:identifier>
</cp:coreProperties>
</file>